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7" r:id="rId6"/>
    <p:sldId id="261" r:id="rId7"/>
    <p:sldId id="275" r:id="rId8"/>
    <p:sldId id="276" r:id="rId9"/>
    <p:sldId id="262" r:id="rId10"/>
    <p:sldId id="264" r:id="rId11"/>
    <p:sldId id="278" r:id="rId12"/>
    <p:sldId id="273" r:id="rId13"/>
    <p:sldId id="277" r:id="rId14"/>
    <p:sldId id="271" r:id="rId15"/>
    <p:sldId id="272" r:id="rId16"/>
    <p:sldId id="274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762000"/>
            <a:ext cx="1283846" cy="1066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0800" y="417041"/>
            <a:ext cx="5943600" cy="5983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3600" y="685800"/>
            <a:ext cx="31432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53400" y="188441"/>
            <a:ext cx="533400" cy="436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457200"/>
            <a:ext cx="861060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NZ" sz="5400" dirty="0" smtClean="0">
                <a:solidFill>
                  <a:srgbClr val="FFFF00"/>
                </a:solidFill>
              </a:rPr>
              <a:t>Impulse </a:t>
            </a:r>
            <a:r>
              <a:rPr lang="en-NZ" sz="4400" dirty="0" smtClean="0">
                <a:solidFill>
                  <a:srgbClr val="FFFF00"/>
                </a:solidFill>
              </a:rPr>
              <a:t>=</a:t>
            </a:r>
            <a:r>
              <a:rPr lang="en-NZ" sz="4800" dirty="0" smtClean="0">
                <a:solidFill>
                  <a:srgbClr val="FFFF00"/>
                </a:solidFill>
              </a:rPr>
              <a:t> “</a:t>
            </a:r>
            <a:r>
              <a:rPr lang="en-NZ" sz="4400" dirty="0" smtClean="0">
                <a:solidFill>
                  <a:srgbClr val="FFFF00"/>
                </a:solidFill>
              </a:rPr>
              <a:t>change in momentum”</a:t>
            </a:r>
            <a:endParaRPr lang="en-NZ" sz="5400" dirty="0" smtClean="0">
              <a:solidFill>
                <a:srgbClr val="FFFF00"/>
              </a:solidFill>
            </a:endParaRPr>
          </a:p>
          <a:p>
            <a:pPr lvl="3">
              <a:spcAft>
                <a:spcPts val="600"/>
              </a:spcAft>
            </a:pPr>
            <a:r>
              <a:rPr lang="el-GR" sz="11500" i="1" dirty="0" smtClean="0">
                <a:solidFill>
                  <a:schemeClr val="bg1"/>
                </a:solidFill>
                <a:cs typeface="Arial"/>
              </a:rPr>
              <a:t>Δ</a:t>
            </a:r>
            <a:r>
              <a:rPr lang="en-NZ" sz="11500" i="1" dirty="0" smtClean="0">
                <a:solidFill>
                  <a:schemeClr val="bg1"/>
                </a:solidFill>
                <a:cs typeface="Arial"/>
              </a:rPr>
              <a:t>p = F </a:t>
            </a:r>
            <a:r>
              <a:rPr lang="el-GR" sz="11500" i="1" dirty="0" smtClean="0">
                <a:solidFill>
                  <a:schemeClr val="bg1"/>
                </a:solidFill>
                <a:cs typeface="Arial"/>
              </a:rPr>
              <a:t>Δ</a:t>
            </a:r>
            <a:r>
              <a:rPr lang="en-NZ" sz="11500" i="1" dirty="0" smtClean="0">
                <a:solidFill>
                  <a:schemeClr val="bg1"/>
                </a:solidFill>
                <a:cs typeface="Arial"/>
              </a:rPr>
              <a:t>t</a:t>
            </a:r>
            <a:endParaRPr lang="en-NZ" sz="8800" i="1" dirty="0" smtClean="0">
              <a:solidFill>
                <a:schemeClr val="bg1"/>
              </a:solidFill>
              <a:cs typeface="Arial"/>
            </a:endParaRPr>
          </a:p>
          <a:p>
            <a:pPr algn="ctr">
              <a:spcAft>
                <a:spcPts val="600"/>
              </a:spcAft>
            </a:pPr>
            <a:endParaRPr lang="en-NZ" sz="4400" i="1" dirty="0" smtClean="0">
              <a:solidFill>
                <a:schemeClr val="bg1"/>
              </a:solidFill>
              <a:cs typeface="Arial"/>
            </a:endParaRPr>
          </a:p>
          <a:p>
            <a:pPr algn="ctr">
              <a:spcAft>
                <a:spcPts val="600"/>
              </a:spcAft>
            </a:pPr>
            <a:r>
              <a:rPr lang="en-NZ" sz="4400" i="1" dirty="0" smtClean="0">
                <a:solidFill>
                  <a:schemeClr val="bg1"/>
                </a:solidFill>
                <a:cs typeface="Arial"/>
              </a:rPr>
              <a:t>“Change in momentum </a:t>
            </a:r>
          </a:p>
          <a:p>
            <a:pPr algn="ctr">
              <a:spcAft>
                <a:spcPts val="600"/>
              </a:spcAft>
            </a:pPr>
            <a:r>
              <a:rPr lang="en-NZ" sz="4400" i="1" dirty="0" smtClean="0">
                <a:solidFill>
                  <a:schemeClr val="bg1"/>
                </a:solidFill>
                <a:cs typeface="Arial"/>
              </a:rPr>
              <a:t>is a result of force”</a:t>
            </a:r>
          </a:p>
          <a:p>
            <a:pPr>
              <a:spcAft>
                <a:spcPts val="600"/>
              </a:spcAft>
            </a:pPr>
            <a:endParaRPr lang="en-NZ" sz="4400" dirty="0" smtClean="0">
              <a:solidFill>
                <a:schemeClr val="bg1"/>
              </a:solidFill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685800"/>
            <a:ext cx="8229600" cy="266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NZ" sz="5400" i="1" dirty="0" smtClean="0">
                <a:solidFill>
                  <a:srgbClr val="FFFF00"/>
                </a:solidFill>
              </a:rPr>
              <a:t>Question</a:t>
            </a:r>
          </a:p>
          <a:p>
            <a:pPr>
              <a:spcAft>
                <a:spcPts val="600"/>
              </a:spcAft>
            </a:pPr>
            <a:r>
              <a:rPr lang="en-NZ" sz="5400" i="1" dirty="0" smtClean="0">
                <a:solidFill>
                  <a:schemeClr val="bg1"/>
                </a:solidFill>
              </a:rPr>
              <a:t>Do you think the man survived the fall?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685800"/>
            <a:ext cx="8229600" cy="183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NZ" sz="5400" i="1" dirty="0" smtClean="0">
                <a:solidFill>
                  <a:srgbClr val="FFFF00"/>
                </a:solidFill>
              </a:rPr>
              <a:t>Question</a:t>
            </a:r>
          </a:p>
          <a:p>
            <a:pPr>
              <a:spcAft>
                <a:spcPts val="600"/>
              </a:spcAft>
            </a:pPr>
            <a:r>
              <a:rPr lang="en-NZ" sz="5400" i="1" dirty="0" smtClean="0">
                <a:solidFill>
                  <a:schemeClr val="bg1"/>
                </a:solidFill>
              </a:rPr>
              <a:t>How do air bags work?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799" y="2570662"/>
            <a:ext cx="7848601" cy="4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201573"/>
            <a:ext cx="8229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u="sng" dirty="0" smtClean="0">
                <a:solidFill>
                  <a:srgbClr val="FFFF00"/>
                </a:solidFill>
              </a:rPr>
              <a:t>Example THREE</a:t>
            </a:r>
            <a:endParaRPr lang="en-NZ" sz="4000" dirty="0" smtClean="0">
              <a:solidFill>
                <a:schemeClr val="bg1"/>
              </a:solidFill>
            </a:endParaRPr>
          </a:p>
          <a:p>
            <a:r>
              <a:rPr lang="en-NZ" sz="3400" dirty="0" smtClean="0">
                <a:solidFill>
                  <a:schemeClr val="bg1"/>
                </a:solidFill>
              </a:rPr>
              <a:t>A driver tries to slow down a runaway car by pushing against its motion. The car’s mass is 2100 kg and its initial velocity is 3.0 ms</a:t>
            </a:r>
            <a:r>
              <a:rPr lang="en-NZ" sz="3400" baseline="30000" dirty="0" smtClean="0">
                <a:solidFill>
                  <a:schemeClr val="bg1"/>
                </a:solidFill>
              </a:rPr>
              <a:t>-1</a:t>
            </a:r>
            <a:r>
              <a:rPr lang="en-NZ" sz="3400" dirty="0" smtClean="0">
                <a:solidFill>
                  <a:schemeClr val="bg1"/>
                </a:solidFill>
              </a:rPr>
              <a:t>.    </a:t>
            </a:r>
          </a:p>
          <a:p>
            <a:pPr>
              <a:spcBef>
                <a:spcPts val="1200"/>
              </a:spcBef>
            </a:pPr>
            <a:r>
              <a:rPr lang="en-NZ" sz="3400" dirty="0" smtClean="0">
                <a:solidFill>
                  <a:schemeClr val="bg1"/>
                </a:solidFill>
              </a:rPr>
              <a:t>Will the driver manage to stop the car if:</a:t>
            </a:r>
          </a:p>
          <a:p>
            <a:pPr marL="742950" indent="-742950">
              <a:buFont typeface="Arial" pitchFamily="34" charset="0"/>
              <a:buChar char="•"/>
            </a:pPr>
            <a:r>
              <a:rPr lang="en-NZ" sz="3400" dirty="0" smtClean="0">
                <a:solidFill>
                  <a:schemeClr val="bg1"/>
                </a:solidFill>
              </a:rPr>
              <a:t>the resultant force on the car is 600 N (against the car’s motion) and;</a:t>
            </a:r>
          </a:p>
          <a:p>
            <a:pPr marL="742950" indent="-742950">
              <a:buFont typeface="Arial" pitchFamily="34" charset="0"/>
              <a:buChar char="•"/>
            </a:pPr>
            <a:r>
              <a:rPr lang="en-NZ" sz="3400" dirty="0" smtClean="0">
                <a:solidFill>
                  <a:schemeClr val="bg1"/>
                </a:solidFill>
              </a:rPr>
              <a:t>the force is applied for 9.0 seconds?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4876799"/>
            <a:ext cx="4114800" cy="1981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685800"/>
            <a:ext cx="8229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Aft>
                <a:spcPts val="2400"/>
              </a:spcAft>
              <a:buFont typeface="Arial" pitchFamily="34" charset="0"/>
              <a:buChar char="•"/>
            </a:pPr>
            <a:r>
              <a:rPr lang="en-NZ" sz="4000" dirty="0" smtClean="0">
                <a:solidFill>
                  <a:schemeClr val="bg1"/>
                </a:solidFill>
              </a:rPr>
              <a:t>Activity 10A (green book, pg. 123) Questions 1, 2, 3 and </a:t>
            </a:r>
            <a:r>
              <a:rPr lang="en-NZ" sz="4000" smtClean="0">
                <a:solidFill>
                  <a:schemeClr val="bg1"/>
                </a:solidFill>
              </a:rPr>
              <a:t>6 </a:t>
            </a:r>
            <a:r>
              <a:rPr lang="en-NZ" sz="4000" smtClean="0">
                <a:solidFill>
                  <a:schemeClr val="bg1"/>
                </a:solidFill>
              </a:rPr>
              <a:t>only</a:t>
            </a:r>
            <a:endParaRPr lang="en-NZ" sz="40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38200"/>
            <a:ext cx="6029325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1143000"/>
            <a:ext cx="3324225" cy="515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228600"/>
            <a:ext cx="8229600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NZ" sz="5400" b="1" u="sng" dirty="0" smtClean="0">
                <a:solidFill>
                  <a:srgbClr val="FFFF00"/>
                </a:solidFill>
              </a:rPr>
              <a:t>Momentum</a:t>
            </a:r>
          </a:p>
          <a:p>
            <a:pPr>
              <a:spcAft>
                <a:spcPts val="600"/>
              </a:spcAft>
            </a:pPr>
            <a:r>
              <a:rPr lang="en-NZ" sz="4000" dirty="0" smtClean="0">
                <a:solidFill>
                  <a:schemeClr val="bg1"/>
                </a:solidFill>
              </a:rPr>
              <a:t>Momentum is the amount of ‘oomph’ a moving object has.</a:t>
            </a:r>
          </a:p>
          <a:p>
            <a:pPr>
              <a:spcAft>
                <a:spcPts val="600"/>
              </a:spcAft>
            </a:pPr>
            <a:r>
              <a:rPr lang="en-NZ" sz="4000" i="1" dirty="0" smtClean="0">
                <a:solidFill>
                  <a:schemeClr val="bg1"/>
                </a:solidFill>
              </a:rPr>
              <a:t>“The more ‘oomph’ the object has, the harder it is to stop”</a:t>
            </a:r>
          </a:p>
          <a:p>
            <a:pPr algn="ctr">
              <a:spcAft>
                <a:spcPts val="1800"/>
              </a:spcAft>
            </a:pPr>
            <a:r>
              <a:rPr lang="en-NZ" sz="6600" b="1" i="1" dirty="0" smtClean="0">
                <a:solidFill>
                  <a:schemeClr val="bg1"/>
                </a:solidFill>
              </a:rPr>
              <a:t>p = </a:t>
            </a:r>
            <a:r>
              <a:rPr lang="en-NZ" sz="6600" b="1" i="1" dirty="0" err="1" smtClean="0">
                <a:solidFill>
                  <a:schemeClr val="bg1"/>
                </a:solidFill>
              </a:rPr>
              <a:t>mv</a:t>
            </a:r>
            <a:r>
              <a:rPr lang="en-NZ" sz="6600" b="1" i="1" dirty="0" smtClean="0">
                <a:solidFill>
                  <a:schemeClr val="bg1"/>
                </a:solidFill>
              </a:rPr>
              <a:t>   </a:t>
            </a:r>
            <a:r>
              <a:rPr lang="en-NZ" sz="2800" i="1" dirty="0" smtClean="0">
                <a:solidFill>
                  <a:schemeClr val="bg1"/>
                </a:solidFill>
              </a:rPr>
              <a:t>(vector quantity)</a:t>
            </a:r>
            <a:endParaRPr lang="en-NZ" sz="6600" i="1" dirty="0" smtClean="0">
              <a:solidFill>
                <a:schemeClr val="bg1"/>
              </a:solidFill>
            </a:endParaRPr>
          </a:p>
          <a:p>
            <a:r>
              <a:rPr lang="en-NZ" sz="3200" i="1" dirty="0" smtClean="0">
                <a:solidFill>
                  <a:schemeClr val="bg1"/>
                </a:solidFill>
              </a:rPr>
              <a:t>p = momentum  (measured in ________)</a:t>
            </a:r>
          </a:p>
          <a:p>
            <a:r>
              <a:rPr lang="en-NZ" sz="3200" i="1" dirty="0" smtClean="0">
                <a:solidFill>
                  <a:schemeClr val="bg1"/>
                </a:solidFill>
              </a:rPr>
              <a:t>m = mass (in kg)</a:t>
            </a:r>
          </a:p>
          <a:p>
            <a:r>
              <a:rPr lang="en-NZ" sz="3200" i="1" dirty="0" smtClean="0">
                <a:solidFill>
                  <a:schemeClr val="bg1"/>
                </a:solidFill>
              </a:rPr>
              <a:t>v = velocity (in ms</a:t>
            </a:r>
            <a:r>
              <a:rPr lang="en-NZ" sz="3200" i="1" baseline="30000" dirty="0" smtClean="0">
                <a:solidFill>
                  <a:schemeClr val="bg1"/>
                </a:solidFill>
              </a:rPr>
              <a:t>-1</a:t>
            </a:r>
            <a:r>
              <a:rPr lang="en-NZ" sz="3200" i="1" dirty="0" smtClean="0">
                <a:solidFill>
                  <a:schemeClr val="bg1"/>
                </a:solidFill>
              </a:rPr>
              <a:t>)</a:t>
            </a:r>
            <a:endParaRPr lang="en-NZ" sz="32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685800"/>
            <a:ext cx="8229600" cy="266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NZ" sz="5400" i="1" dirty="0" smtClean="0">
                <a:solidFill>
                  <a:srgbClr val="FFFF00"/>
                </a:solidFill>
              </a:rPr>
              <a:t>Question</a:t>
            </a:r>
          </a:p>
          <a:p>
            <a:pPr>
              <a:spcAft>
                <a:spcPts val="600"/>
              </a:spcAft>
            </a:pPr>
            <a:r>
              <a:rPr lang="en-NZ" sz="5400" i="1" dirty="0" smtClean="0">
                <a:solidFill>
                  <a:schemeClr val="bg1"/>
                </a:solidFill>
              </a:rPr>
              <a:t>Why do we need to wear seat belts?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8887" y="3429001"/>
            <a:ext cx="5185113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228600"/>
            <a:ext cx="82296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NZ" sz="4000" u="sng" dirty="0" smtClean="0">
                <a:solidFill>
                  <a:srgbClr val="FFFF00"/>
                </a:solidFill>
              </a:rPr>
              <a:t>Example ONE</a:t>
            </a:r>
          </a:p>
          <a:p>
            <a:pPr>
              <a:spcAft>
                <a:spcPts val="600"/>
              </a:spcAft>
            </a:pPr>
            <a:r>
              <a:rPr lang="en-NZ" sz="3600" dirty="0" smtClean="0">
                <a:solidFill>
                  <a:schemeClr val="bg1"/>
                </a:solidFill>
              </a:rPr>
              <a:t>A cricket ball of mass 500 g is bowled straight into the batter’s face at a speed of 35 ms-1. The batter blocks the ball with his bat, then the ball flies directly back towards the bowler’s face at 25 ms-1.</a:t>
            </a:r>
          </a:p>
          <a:p>
            <a:pPr marL="742950" indent="-742950">
              <a:spcAft>
                <a:spcPts val="600"/>
              </a:spcAft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Calculate the ball’s initial momentum</a:t>
            </a:r>
          </a:p>
          <a:p>
            <a:pPr marL="742950" indent="-742950">
              <a:spcAft>
                <a:spcPts val="600"/>
              </a:spcAft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Calculate the ball’s final momentum</a:t>
            </a:r>
          </a:p>
          <a:p>
            <a:pPr marL="742950" indent="-742950">
              <a:spcAft>
                <a:spcPts val="600"/>
              </a:spcAft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Calculate the ball’s </a:t>
            </a:r>
            <a:r>
              <a:rPr lang="en-NZ" sz="3600" dirty="0" smtClean="0">
                <a:solidFill>
                  <a:srgbClr val="FFFF00"/>
                </a:solidFill>
              </a:rPr>
              <a:t>change in momentum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4343400"/>
            <a:ext cx="4114799" cy="2514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33400" y="228600"/>
            <a:ext cx="82296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u="sng" dirty="0" smtClean="0">
                <a:solidFill>
                  <a:srgbClr val="FFFF00"/>
                </a:solidFill>
              </a:rPr>
              <a:t>Example TWO</a:t>
            </a:r>
            <a:endParaRPr lang="en-NZ" sz="4000" dirty="0" smtClean="0">
              <a:solidFill>
                <a:schemeClr val="bg1"/>
              </a:solidFill>
            </a:endParaRPr>
          </a:p>
          <a:p>
            <a:r>
              <a:rPr lang="en-NZ" sz="3600" dirty="0" smtClean="0">
                <a:solidFill>
                  <a:schemeClr val="bg1"/>
                </a:solidFill>
              </a:rPr>
              <a:t>A 120 kg man accidently falls off the roof of a building. The man’s velocity, the moment before he hits the ground, is 40 ms</a:t>
            </a:r>
            <a:r>
              <a:rPr lang="en-NZ" sz="3600" baseline="30000" dirty="0" smtClean="0">
                <a:solidFill>
                  <a:schemeClr val="bg1"/>
                </a:solidFill>
              </a:rPr>
              <a:t>-1</a:t>
            </a:r>
            <a:r>
              <a:rPr lang="en-NZ" sz="3600" dirty="0" smtClean="0">
                <a:solidFill>
                  <a:schemeClr val="bg1"/>
                </a:solidFill>
              </a:rPr>
              <a:t>. He comes to a complete stop after he has hit the ground.</a:t>
            </a:r>
          </a:p>
          <a:p>
            <a:r>
              <a:rPr lang="en-NZ" sz="3600" dirty="0" smtClean="0">
                <a:solidFill>
                  <a:schemeClr val="bg1"/>
                </a:solidFill>
              </a:rPr>
              <a:t>Calculate his change in momentum.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685800"/>
            <a:ext cx="8229600" cy="266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NZ" sz="5400" i="1" dirty="0" smtClean="0">
                <a:solidFill>
                  <a:srgbClr val="FFFF00"/>
                </a:solidFill>
              </a:rPr>
              <a:t>Question</a:t>
            </a:r>
          </a:p>
          <a:p>
            <a:pPr>
              <a:spcAft>
                <a:spcPts val="600"/>
              </a:spcAft>
            </a:pPr>
            <a:r>
              <a:rPr lang="en-NZ" sz="5400" i="1" dirty="0" smtClean="0">
                <a:solidFill>
                  <a:schemeClr val="bg1"/>
                </a:solidFill>
              </a:rPr>
              <a:t>Do you think the man survived the fall?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553200" y="4191000"/>
            <a:ext cx="2286000" cy="243840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TextBox 4"/>
          <p:cNvSpPr txBox="1"/>
          <p:nvPr/>
        </p:nvSpPr>
        <p:spPr>
          <a:xfrm>
            <a:off x="304800" y="457200"/>
            <a:ext cx="861060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NZ" sz="5400" dirty="0" smtClean="0">
                <a:solidFill>
                  <a:srgbClr val="FFFF00"/>
                </a:solidFill>
              </a:rPr>
              <a:t>Impulse </a:t>
            </a:r>
            <a:r>
              <a:rPr lang="en-NZ" sz="4400" dirty="0" smtClean="0">
                <a:solidFill>
                  <a:srgbClr val="FFFF00"/>
                </a:solidFill>
              </a:rPr>
              <a:t>=</a:t>
            </a:r>
            <a:r>
              <a:rPr lang="en-NZ" sz="4800" dirty="0" smtClean="0">
                <a:solidFill>
                  <a:srgbClr val="FFFF00"/>
                </a:solidFill>
              </a:rPr>
              <a:t> “</a:t>
            </a:r>
            <a:r>
              <a:rPr lang="en-NZ" sz="4400" dirty="0" smtClean="0">
                <a:solidFill>
                  <a:srgbClr val="FFFF00"/>
                </a:solidFill>
              </a:rPr>
              <a:t>change in momentum”</a:t>
            </a:r>
            <a:endParaRPr lang="en-NZ" sz="5400" dirty="0" smtClean="0">
              <a:solidFill>
                <a:srgbClr val="FFFF00"/>
              </a:solidFill>
            </a:endParaRPr>
          </a:p>
          <a:p>
            <a:pPr lvl="3">
              <a:spcAft>
                <a:spcPts val="600"/>
              </a:spcAft>
            </a:pPr>
            <a:r>
              <a:rPr lang="el-GR" sz="4800" i="1" dirty="0" smtClean="0">
                <a:solidFill>
                  <a:schemeClr val="bg1"/>
                </a:solidFill>
                <a:cs typeface="Arial"/>
              </a:rPr>
              <a:t>Δ</a:t>
            </a:r>
            <a:r>
              <a:rPr lang="en-NZ" sz="4800" i="1" dirty="0" smtClean="0">
                <a:solidFill>
                  <a:schemeClr val="bg1"/>
                </a:solidFill>
                <a:cs typeface="Arial"/>
              </a:rPr>
              <a:t>p = </a:t>
            </a:r>
            <a:r>
              <a:rPr lang="en-NZ" sz="4800" i="1" dirty="0" err="1" smtClean="0">
                <a:solidFill>
                  <a:schemeClr val="bg1"/>
                </a:solidFill>
                <a:cs typeface="Arial"/>
              </a:rPr>
              <a:t>p</a:t>
            </a:r>
            <a:r>
              <a:rPr lang="en-NZ" sz="4800" i="1" baseline="-25000" dirty="0" err="1" smtClean="0">
                <a:solidFill>
                  <a:schemeClr val="bg1"/>
                </a:solidFill>
                <a:cs typeface="Arial"/>
              </a:rPr>
              <a:t>f</a:t>
            </a:r>
            <a:r>
              <a:rPr lang="en-NZ" sz="4800" i="1" dirty="0" smtClean="0">
                <a:solidFill>
                  <a:schemeClr val="bg1"/>
                </a:solidFill>
                <a:cs typeface="Arial"/>
              </a:rPr>
              <a:t> – p</a:t>
            </a:r>
            <a:r>
              <a:rPr lang="en-NZ" sz="4800" i="1" baseline="-25000" dirty="0" smtClean="0">
                <a:solidFill>
                  <a:schemeClr val="bg1"/>
                </a:solidFill>
                <a:cs typeface="Arial"/>
              </a:rPr>
              <a:t>i</a:t>
            </a:r>
          </a:p>
          <a:p>
            <a:pPr lvl="3">
              <a:spcAft>
                <a:spcPts val="600"/>
              </a:spcAft>
            </a:pPr>
            <a:r>
              <a:rPr lang="en-NZ" sz="4800" i="1" dirty="0" smtClean="0">
                <a:solidFill>
                  <a:schemeClr val="bg1"/>
                </a:solidFill>
              </a:rPr>
              <a:t>       = </a:t>
            </a:r>
            <a:r>
              <a:rPr lang="en-NZ" sz="4800" i="1" dirty="0" err="1" smtClean="0">
                <a:solidFill>
                  <a:schemeClr val="bg1"/>
                </a:solidFill>
              </a:rPr>
              <a:t>mv</a:t>
            </a:r>
            <a:r>
              <a:rPr lang="en-NZ" sz="4800" i="1" baseline="-25000" dirty="0" err="1" smtClean="0">
                <a:solidFill>
                  <a:schemeClr val="bg1"/>
                </a:solidFill>
              </a:rPr>
              <a:t>f</a:t>
            </a:r>
            <a:r>
              <a:rPr lang="en-NZ" sz="4800" i="1" dirty="0" smtClean="0">
                <a:solidFill>
                  <a:schemeClr val="bg1"/>
                </a:solidFill>
              </a:rPr>
              <a:t> – </a:t>
            </a:r>
            <a:r>
              <a:rPr lang="en-NZ" sz="4800" i="1" dirty="0" err="1" smtClean="0">
                <a:solidFill>
                  <a:schemeClr val="bg1"/>
                </a:solidFill>
              </a:rPr>
              <a:t>mv</a:t>
            </a:r>
            <a:r>
              <a:rPr lang="en-NZ" sz="4800" i="1" baseline="-25000" dirty="0" err="1" smtClean="0">
                <a:solidFill>
                  <a:schemeClr val="bg1"/>
                </a:solidFill>
              </a:rPr>
              <a:t>i</a:t>
            </a:r>
            <a:endParaRPr lang="en-NZ" sz="4800" i="1" baseline="-25000" dirty="0" smtClean="0">
              <a:solidFill>
                <a:schemeClr val="bg1"/>
              </a:solidFill>
            </a:endParaRPr>
          </a:p>
          <a:p>
            <a:pPr lvl="3">
              <a:spcAft>
                <a:spcPts val="600"/>
              </a:spcAft>
            </a:pPr>
            <a:r>
              <a:rPr lang="en-NZ" sz="4800" i="1" dirty="0" smtClean="0">
                <a:solidFill>
                  <a:schemeClr val="bg1"/>
                </a:solidFill>
              </a:rPr>
              <a:t>       = m (</a:t>
            </a:r>
            <a:r>
              <a:rPr lang="en-NZ" sz="4800" i="1" dirty="0" err="1" smtClean="0">
                <a:solidFill>
                  <a:schemeClr val="bg1"/>
                </a:solidFill>
              </a:rPr>
              <a:t>v</a:t>
            </a:r>
            <a:r>
              <a:rPr lang="en-NZ" sz="4800" i="1" baseline="-25000" dirty="0" err="1" smtClean="0">
                <a:solidFill>
                  <a:schemeClr val="bg1"/>
                </a:solidFill>
              </a:rPr>
              <a:t>f</a:t>
            </a:r>
            <a:r>
              <a:rPr lang="en-NZ" sz="4800" i="1" dirty="0" smtClean="0">
                <a:solidFill>
                  <a:schemeClr val="bg1"/>
                </a:solidFill>
              </a:rPr>
              <a:t> – v</a:t>
            </a:r>
            <a:r>
              <a:rPr lang="en-NZ" sz="4800" i="1" baseline="-25000" dirty="0" smtClean="0">
                <a:solidFill>
                  <a:schemeClr val="bg1"/>
                </a:solidFill>
              </a:rPr>
              <a:t>i</a:t>
            </a:r>
            <a:r>
              <a:rPr lang="en-NZ" sz="4800" i="1" dirty="0" smtClean="0">
                <a:solidFill>
                  <a:schemeClr val="bg1"/>
                </a:solidFill>
              </a:rPr>
              <a:t>)</a:t>
            </a:r>
          </a:p>
          <a:p>
            <a:pPr lvl="3">
              <a:spcAft>
                <a:spcPts val="600"/>
              </a:spcAft>
            </a:pPr>
            <a:r>
              <a:rPr lang="en-NZ" sz="4800" i="1" dirty="0" smtClean="0">
                <a:solidFill>
                  <a:schemeClr val="bg1"/>
                </a:solidFill>
              </a:rPr>
              <a:t>       = m </a:t>
            </a:r>
            <a:r>
              <a:rPr lang="el-GR" sz="4800" i="1" dirty="0" smtClean="0">
                <a:solidFill>
                  <a:schemeClr val="bg1"/>
                </a:solidFill>
                <a:cs typeface="Arial"/>
              </a:rPr>
              <a:t>Δ</a:t>
            </a:r>
            <a:r>
              <a:rPr lang="en-NZ" sz="4800" i="1" dirty="0" smtClean="0">
                <a:solidFill>
                  <a:schemeClr val="bg1"/>
                </a:solidFill>
                <a:cs typeface="Arial"/>
              </a:rPr>
              <a:t>v</a:t>
            </a:r>
          </a:p>
          <a:p>
            <a:pPr lvl="3">
              <a:spcAft>
                <a:spcPts val="600"/>
              </a:spcAft>
            </a:pPr>
            <a:r>
              <a:rPr lang="en-NZ" sz="4800" i="1" dirty="0" smtClean="0">
                <a:solidFill>
                  <a:schemeClr val="bg1"/>
                </a:solidFill>
                <a:cs typeface="Arial"/>
              </a:rPr>
              <a:t>       = m a </a:t>
            </a:r>
            <a:r>
              <a:rPr lang="el-GR" sz="4800" i="1" dirty="0" smtClean="0">
                <a:solidFill>
                  <a:schemeClr val="bg1"/>
                </a:solidFill>
                <a:cs typeface="Arial"/>
              </a:rPr>
              <a:t>Δ</a:t>
            </a:r>
            <a:r>
              <a:rPr lang="en-NZ" sz="4800" i="1" dirty="0" smtClean="0">
                <a:solidFill>
                  <a:schemeClr val="bg1"/>
                </a:solidFill>
                <a:cs typeface="Arial"/>
              </a:rPr>
              <a:t>t</a:t>
            </a:r>
          </a:p>
          <a:p>
            <a:pPr lvl="3">
              <a:spcAft>
                <a:spcPts val="600"/>
              </a:spcAft>
            </a:pPr>
            <a:r>
              <a:rPr lang="en-NZ" sz="4800" i="1" dirty="0" smtClean="0">
                <a:solidFill>
                  <a:schemeClr val="bg1"/>
                </a:solidFill>
                <a:cs typeface="Arial"/>
              </a:rPr>
              <a:t>       = F </a:t>
            </a:r>
            <a:r>
              <a:rPr lang="el-GR" sz="4800" i="1" dirty="0" smtClean="0">
                <a:solidFill>
                  <a:schemeClr val="bg1"/>
                </a:solidFill>
                <a:cs typeface="Arial"/>
              </a:rPr>
              <a:t>Δ</a:t>
            </a:r>
            <a:r>
              <a:rPr lang="en-NZ" sz="4800" i="1" dirty="0" smtClean="0">
                <a:solidFill>
                  <a:schemeClr val="bg1"/>
                </a:solidFill>
                <a:cs typeface="Arial"/>
              </a:rPr>
              <a:t>t</a:t>
            </a:r>
            <a:endParaRPr lang="en-NZ" sz="4000" i="1" dirty="0" smtClean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81800" y="4321077"/>
            <a:ext cx="1981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400" dirty="0" smtClean="0">
                <a:solidFill>
                  <a:schemeClr val="bg1"/>
                </a:solidFill>
              </a:rPr>
              <a:t>F = ma</a:t>
            </a:r>
          </a:p>
        </p:txBody>
      </p:sp>
      <p:sp>
        <p:nvSpPr>
          <p:cNvPr id="4" name="Rectangle 3"/>
          <p:cNvSpPr/>
          <p:nvPr/>
        </p:nvSpPr>
        <p:spPr>
          <a:xfrm>
            <a:off x="6821507" y="5319118"/>
            <a:ext cx="86433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NZ" sz="4400" dirty="0" smtClean="0">
                <a:solidFill>
                  <a:prstClr val="white"/>
                </a:solidFill>
              </a:rPr>
              <a:t>a =</a:t>
            </a:r>
            <a:endParaRPr lang="en-NZ" sz="4400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59952" y="5014318"/>
            <a:ext cx="75854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l-GR" sz="4400" dirty="0" smtClean="0">
                <a:solidFill>
                  <a:prstClr val="white"/>
                </a:solidFill>
                <a:cs typeface="Arial"/>
              </a:rPr>
              <a:t>Δ</a:t>
            </a:r>
            <a:r>
              <a:rPr lang="en-NZ" sz="4400" dirty="0" smtClean="0">
                <a:solidFill>
                  <a:prstClr val="white"/>
                </a:solidFill>
                <a:cs typeface="Arial"/>
              </a:rPr>
              <a:t>v</a:t>
            </a:r>
            <a:endParaRPr lang="en-NZ" sz="4400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89182" y="5631359"/>
            <a:ext cx="69281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l-GR" sz="4400" dirty="0" smtClean="0">
                <a:solidFill>
                  <a:prstClr val="white"/>
                </a:solidFill>
                <a:cs typeface="Arial"/>
              </a:rPr>
              <a:t>Δ</a:t>
            </a:r>
            <a:r>
              <a:rPr lang="en-NZ" sz="4400" dirty="0" smtClean="0">
                <a:solidFill>
                  <a:prstClr val="white"/>
                </a:solidFill>
                <a:cs typeface="Arial"/>
              </a:rPr>
              <a:t>t</a:t>
            </a:r>
            <a:endParaRPr lang="en-NZ" sz="44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580293" y="5083077"/>
            <a:ext cx="95410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NZ" sz="4400" u="sng" dirty="0" smtClean="0">
                <a:solidFill>
                  <a:prstClr val="white"/>
                </a:solidFill>
                <a:cs typeface="Arial"/>
              </a:rPr>
              <a:t>      </a:t>
            </a:r>
            <a:endParaRPr lang="en-NZ" sz="4400" u="sng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368</Words>
  <Application>Microsoft Office PowerPoint</Application>
  <PresentationFormat>On-screen Show (4:3)</PresentationFormat>
  <Paragraphs>46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Ministry of Education</cp:lastModifiedBy>
  <cp:revision>70</cp:revision>
  <dcterms:created xsi:type="dcterms:W3CDTF">2006-08-16T00:00:00Z</dcterms:created>
  <dcterms:modified xsi:type="dcterms:W3CDTF">2012-06-21T01:16:24Z</dcterms:modified>
</cp:coreProperties>
</file>